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0" r:id="rId4"/>
    <p:sldId id="265" r:id="rId5"/>
    <p:sldId id="259" r:id="rId6"/>
    <p:sldId id="257" r:id="rId7"/>
    <p:sldId id="264" r:id="rId8"/>
    <p:sldId id="263" r:id="rId9"/>
    <p:sldId id="261"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8" d="100"/>
          <a:sy n="78" d="100"/>
        </p:scale>
        <p:origin x="4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6/3/2017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345371" y="544719"/>
            <a:ext cx="8915399" cy="1796145"/>
          </a:xfrm>
        </p:spPr>
        <p:txBody>
          <a:bodyPr>
            <a:normAutofit fontScale="90000"/>
          </a:bodyPr>
          <a:lstStyle/>
          <a:p>
            <a:r>
              <a:rPr lang="de-DE" sz="4400" dirty="0" smtClean="0"/>
              <a:t>MODULE 3: SUSTAINABLE LAND USE; ZONING; TRANSPORT AND MOBILITY</a:t>
            </a:r>
            <a:endParaRPr lang="de-DE" sz="4400" dirty="0"/>
          </a:p>
        </p:txBody>
      </p:sp>
      <p:pic>
        <p:nvPicPr>
          <p:cNvPr id="5" name="Imagen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58382" y="2807500"/>
            <a:ext cx="7136593" cy="4050500"/>
          </a:xfrm>
          <a:prstGeom prst="rect">
            <a:avLst/>
          </a:prstGeom>
          <a:effectLst>
            <a:outerShdw blurRad="50800" dist="38100" dir="16200000" rotWithShape="0">
              <a:prstClr val="black">
                <a:alpha val="40000"/>
              </a:prstClr>
            </a:outerShdw>
          </a:effectLst>
        </p:spPr>
      </p:pic>
      <p:sp>
        <p:nvSpPr>
          <p:cNvPr id="3" name="Subtítulo 2"/>
          <p:cNvSpPr>
            <a:spLocks noGrp="1"/>
          </p:cNvSpPr>
          <p:nvPr>
            <p:ph type="subTitle" idx="1"/>
          </p:nvPr>
        </p:nvSpPr>
        <p:spPr>
          <a:xfrm>
            <a:off x="2345370" y="2340864"/>
            <a:ext cx="8915399" cy="1126283"/>
          </a:xfrm>
        </p:spPr>
        <p:txBody>
          <a:bodyPr/>
          <a:lstStyle/>
          <a:p>
            <a:r>
              <a:rPr lang="de-DE" dirty="0" smtClean="0"/>
              <a:t>Alexandra Velasco, Luisa Aldrete, Roberto Uebel, Leasa Daniel, Ruthlyn Phipps, </a:t>
            </a:r>
            <a:r>
              <a:rPr lang="de-DE" dirty="0" smtClean="0"/>
              <a:t>Xia-Xiang </a:t>
            </a:r>
            <a:r>
              <a:rPr lang="de-DE" dirty="0" smtClean="0"/>
              <a:t>Claxton</a:t>
            </a:r>
            <a:endParaRPr lang="de-DE" dirty="0"/>
          </a:p>
        </p:txBody>
      </p:sp>
    </p:spTree>
    <p:extLst>
      <p:ext uri="{BB962C8B-B14F-4D97-AF65-F5344CB8AC3E}">
        <p14:creationId xmlns:p14="http://schemas.microsoft.com/office/powerpoint/2010/main" val="3919691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de-DE" dirty="0" smtClean="0"/>
              <a:t>Sustainable Transport and Mobility -Issues</a:t>
            </a:r>
            <a:endParaRPr lang="de-DE"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263657464"/>
              </p:ext>
            </p:extLst>
          </p:nvPr>
        </p:nvGraphicFramePr>
        <p:xfrm>
          <a:off x="2589213" y="2133600"/>
          <a:ext cx="8915400" cy="2839720"/>
        </p:xfrm>
        <a:graphic>
          <a:graphicData uri="http://schemas.openxmlformats.org/drawingml/2006/table">
            <a:tbl>
              <a:tblPr firstRow="1" bandRow="1">
                <a:tableStyleId>{5C22544A-7EE6-4342-B048-85BDC9FD1C3A}</a:tableStyleId>
              </a:tblPr>
              <a:tblGrid>
                <a:gridCol w="3823779"/>
                <a:gridCol w="5091621"/>
              </a:tblGrid>
              <a:tr h="370840">
                <a:tc>
                  <a:txBody>
                    <a:bodyPr/>
                    <a:lstStyle/>
                    <a:p>
                      <a:r>
                        <a:rPr lang="de-DE" dirty="0" smtClean="0"/>
                        <a:t>ISSUES</a:t>
                      </a:r>
                      <a:endParaRPr lang="de-DE" dirty="0"/>
                    </a:p>
                  </a:txBody>
                  <a:tcPr/>
                </a:tc>
                <a:tc>
                  <a:txBody>
                    <a:bodyPr/>
                    <a:lstStyle/>
                    <a:p>
                      <a:r>
                        <a:rPr lang="de-DE" dirty="0" smtClean="0"/>
                        <a:t>SOLUTIONS AND RECOMMENDATIONS</a:t>
                      </a:r>
                      <a:endParaRPr lang="de-DE" dirty="0"/>
                    </a:p>
                  </a:txBody>
                  <a:tcPr/>
                </a:tc>
              </a:tr>
              <a:tr h="370840">
                <a:tc>
                  <a:txBody>
                    <a:bodyPr/>
                    <a:lstStyle/>
                    <a:p>
                      <a:r>
                        <a:rPr lang="de-DE" dirty="0" smtClean="0"/>
                        <a:t>Intersections don‘t work</a:t>
                      </a:r>
                      <a:r>
                        <a:rPr lang="de-DE" baseline="0" dirty="0" smtClean="0"/>
                        <a:t> efficiently</a:t>
                      </a:r>
                      <a:endParaRPr lang="de-DE" dirty="0"/>
                    </a:p>
                  </a:txBody>
                  <a:tcPr/>
                </a:tc>
                <a:tc>
                  <a:txBody>
                    <a:bodyPr/>
                    <a:lstStyle/>
                    <a:p>
                      <a:pPr marL="285750" indent="-285750">
                        <a:buFont typeface="Arial" panose="020B0604020202020204" pitchFamily="34" charset="0"/>
                        <a:buChar char="•"/>
                      </a:pPr>
                      <a:r>
                        <a:rPr lang="de-DE" dirty="0" smtClean="0"/>
                        <a:t>Comprehensive</a:t>
                      </a:r>
                      <a:r>
                        <a:rPr lang="de-DE" baseline="0" dirty="0" smtClean="0"/>
                        <a:t> program of intelligent traffic lights in the intersections</a:t>
                      </a:r>
                      <a:endParaRPr lang="de-DE" dirty="0"/>
                    </a:p>
                  </a:txBody>
                  <a:tcPr/>
                </a:tc>
              </a:tr>
              <a:tr h="370840">
                <a:tc>
                  <a:txBody>
                    <a:bodyPr/>
                    <a:lstStyle/>
                    <a:p>
                      <a:r>
                        <a:rPr lang="de-DE" dirty="0" smtClean="0"/>
                        <a:t>No policies for </a:t>
                      </a:r>
                      <a:r>
                        <a:rPr lang="de-DE" baseline="0" dirty="0" smtClean="0"/>
                        <a:t>transport </a:t>
                      </a:r>
                      <a:endParaRPr lang="de-DE" dirty="0"/>
                    </a:p>
                  </a:txBody>
                  <a:tcPr/>
                </a:tc>
                <a:tc>
                  <a:txBody>
                    <a:bodyPr/>
                    <a:lstStyle/>
                    <a:p>
                      <a:pPr marL="285750" indent="-285750">
                        <a:buFont typeface="Arial" panose="020B0604020202020204" pitchFamily="34" charset="0"/>
                        <a:buChar char="•"/>
                      </a:pPr>
                      <a:r>
                        <a:rPr lang="de-DE" dirty="0" smtClean="0"/>
                        <a:t>Sustainable</a:t>
                      </a:r>
                      <a:r>
                        <a:rPr lang="de-DE" baseline="0" dirty="0" smtClean="0"/>
                        <a:t> m</a:t>
                      </a:r>
                      <a:r>
                        <a:rPr lang="de-DE" dirty="0" smtClean="0"/>
                        <a:t>asterplan</a:t>
                      </a:r>
                      <a:r>
                        <a:rPr lang="de-DE" baseline="0" dirty="0" smtClean="0"/>
                        <a:t> for transport and mobility</a:t>
                      </a:r>
                      <a:endParaRPr lang="de-DE" dirty="0"/>
                    </a:p>
                  </a:txBody>
                  <a:tcPr/>
                </a:tc>
              </a:tr>
              <a:tr h="370840">
                <a:tc>
                  <a:txBody>
                    <a:bodyPr/>
                    <a:lstStyle/>
                    <a:p>
                      <a:r>
                        <a:rPr lang="de-DE" dirty="0" smtClean="0"/>
                        <a:t>Railways system is used only for tourism and is not well maintained</a:t>
                      </a:r>
                      <a:endParaRPr lang="de-DE" dirty="0"/>
                    </a:p>
                  </a:txBody>
                  <a:tcPr/>
                </a:tc>
                <a:tc>
                  <a:txBody>
                    <a:bodyPr/>
                    <a:lstStyle/>
                    <a:p>
                      <a:pPr marL="285750" indent="-285750">
                        <a:buFont typeface="Arial" panose="020B0604020202020204" pitchFamily="34" charset="0"/>
                        <a:buChar char="•"/>
                      </a:pPr>
                      <a:r>
                        <a:rPr lang="de-DE" dirty="0" smtClean="0"/>
                        <a:t>Public</a:t>
                      </a:r>
                      <a:r>
                        <a:rPr lang="de-DE" baseline="0" dirty="0" smtClean="0"/>
                        <a:t> investment for railways system for commuting and not only for tourism, creating intermediate train stations for people and modern wagons</a:t>
                      </a:r>
                      <a:endParaRPr lang="de-DE" dirty="0"/>
                    </a:p>
                  </a:txBody>
                  <a:tcPr/>
                </a:tc>
              </a:tr>
            </a:tbl>
          </a:graphicData>
        </a:graphic>
      </p:graphicFrame>
    </p:spTree>
    <p:extLst>
      <p:ext uri="{BB962C8B-B14F-4D97-AF65-F5344CB8AC3E}">
        <p14:creationId xmlns:p14="http://schemas.microsoft.com/office/powerpoint/2010/main" val="3282305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211986"/>
            <a:ext cx="8911687" cy="1280890"/>
          </a:xfrm>
        </p:spPr>
        <p:txBody>
          <a:bodyPr/>
          <a:lstStyle/>
          <a:p>
            <a:r>
              <a:rPr lang="de-DE" dirty="0" smtClean="0"/>
              <a:t>General facts</a:t>
            </a:r>
            <a:endParaRPr lang="de-DE" dirty="0"/>
          </a:p>
        </p:txBody>
      </p:sp>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l="30611" t="9657" r="7104" b="18419"/>
          <a:stretch/>
        </p:blipFill>
        <p:spPr>
          <a:xfrm>
            <a:off x="1881758" y="980008"/>
            <a:ext cx="8589469" cy="5576551"/>
          </a:xfrm>
        </p:spPr>
      </p:pic>
    </p:spTree>
    <p:extLst>
      <p:ext uri="{BB962C8B-B14F-4D97-AF65-F5344CB8AC3E}">
        <p14:creationId xmlns:p14="http://schemas.microsoft.com/office/powerpoint/2010/main" val="31156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de-DE" dirty="0" smtClean="0"/>
              <a:t>Basseterre, Saint Kitts and Nevis</a:t>
            </a:r>
            <a:endParaRPr lang="de-DE" dirty="0"/>
          </a:p>
        </p:txBody>
      </p:sp>
      <p:sp>
        <p:nvSpPr>
          <p:cNvPr id="5" name="Marcador de contenido 4"/>
          <p:cNvSpPr>
            <a:spLocks noGrp="1"/>
          </p:cNvSpPr>
          <p:nvPr>
            <p:ph idx="1"/>
          </p:nvPr>
        </p:nvSpPr>
        <p:spPr>
          <a:xfrm>
            <a:off x="1512696" y="2133600"/>
            <a:ext cx="5018596" cy="3777622"/>
          </a:xfrm>
        </p:spPr>
        <p:txBody>
          <a:bodyPr/>
          <a:lstStyle/>
          <a:p>
            <a:r>
              <a:rPr lang="de-DE" dirty="0" smtClean="0"/>
              <a:t>Area: 6.1 km2</a:t>
            </a:r>
          </a:p>
          <a:p>
            <a:r>
              <a:rPr lang="de-DE" dirty="0" smtClean="0"/>
              <a:t>Population: 19.000 inhabitants (2013)</a:t>
            </a:r>
          </a:p>
          <a:p>
            <a:r>
              <a:rPr lang="de-DE" dirty="0" smtClean="0"/>
              <a:t>Density: 2,54/km2</a:t>
            </a:r>
          </a:p>
          <a:p>
            <a:r>
              <a:rPr lang="de-DE" dirty="0" smtClean="0"/>
              <a:t>Weather: </a:t>
            </a:r>
            <a:r>
              <a:rPr lang="pt-BR" dirty="0"/>
              <a:t>29 °C, </a:t>
            </a:r>
            <a:r>
              <a:rPr lang="pt-BR" dirty="0" smtClean="0"/>
              <a:t> </a:t>
            </a:r>
            <a:r>
              <a:rPr lang="pt-BR" dirty="0"/>
              <a:t>E </a:t>
            </a:r>
            <a:r>
              <a:rPr lang="pt-BR" dirty="0" smtClean="0"/>
              <a:t>Wind 24 </a:t>
            </a:r>
            <a:r>
              <a:rPr lang="pt-BR" dirty="0"/>
              <a:t>km/h, 72 % </a:t>
            </a:r>
            <a:r>
              <a:rPr lang="de-DE" dirty="0" smtClean="0"/>
              <a:t>humidity</a:t>
            </a:r>
          </a:p>
          <a:p>
            <a:r>
              <a:rPr lang="de-DE" dirty="0" smtClean="0"/>
              <a:t>HDI: 0,752</a:t>
            </a:r>
          </a:p>
          <a:p>
            <a:endParaRPr lang="de-DE"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292" y="2133600"/>
            <a:ext cx="4973320" cy="3677920"/>
          </a:xfrm>
          <a:prstGeom prst="rect">
            <a:avLst/>
          </a:prstGeom>
        </p:spPr>
      </p:pic>
    </p:spTree>
    <p:extLst>
      <p:ext uri="{BB962C8B-B14F-4D97-AF65-F5344CB8AC3E}">
        <p14:creationId xmlns:p14="http://schemas.microsoft.com/office/powerpoint/2010/main" val="3761316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de-DE" dirty="0" smtClean="0"/>
              <a:t>What is sustainable land use and zoning?</a:t>
            </a:r>
            <a:endParaRPr lang="de-DE" dirty="0"/>
          </a:p>
        </p:txBody>
      </p:sp>
      <p:sp>
        <p:nvSpPr>
          <p:cNvPr id="3" name="Marcador de contenido 2"/>
          <p:cNvSpPr>
            <a:spLocks noGrp="1"/>
          </p:cNvSpPr>
          <p:nvPr>
            <p:ph idx="1"/>
          </p:nvPr>
        </p:nvSpPr>
        <p:spPr>
          <a:xfrm>
            <a:off x="2589212" y="2133600"/>
            <a:ext cx="8915400" cy="4498848"/>
          </a:xfrm>
        </p:spPr>
        <p:txBody>
          <a:bodyPr>
            <a:noAutofit/>
          </a:bodyPr>
          <a:lstStyle/>
          <a:p>
            <a:r>
              <a:rPr lang="en-US" sz="2400" i="1" dirty="0"/>
              <a:t>"In its most pragmatic sense, the right to the city is born out of the collection of basic rights to well-being and development, such as the right to decent housing and the efficient provision of basic services that are friendly to the environment, the right to </a:t>
            </a:r>
            <a:r>
              <a:rPr lang="en-US" sz="2400" i="1" dirty="0" smtClean="0"/>
              <a:t>an </a:t>
            </a:r>
            <a:r>
              <a:rPr lang="en-US" sz="2400" i="1" dirty="0"/>
              <a:t>adequate quality of life, the right to social, individual and psychological well-being, as well as from the creation and revitalization of the public space in order to foster citizen participation and co-responsibility, being the material support of social, cultural, </a:t>
            </a:r>
            <a:r>
              <a:rPr lang="en-US" sz="2400" i="1" dirty="0" smtClean="0"/>
              <a:t>learning </a:t>
            </a:r>
            <a:r>
              <a:rPr lang="en-US" sz="2400" i="1" dirty="0"/>
              <a:t>and </a:t>
            </a:r>
            <a:r>
              <a:rPr lang="en-US" sz="2400" i="1" dirty="0" smtClean="0"/>
              <a:t>recreation”. </a:t>
            </a:r>
            <a:r>
              <a:rPr lang="en-US" sz="2400" dirty="0" smtClean="0"/>
              <a:t>UNDP, 2015</a:t>
            </a:r>
            <a:endParaRPr lang="de-DE" sz="2400" dirty="0"/>
          </a:p>
        </p:txBody>
      </p:sp>
    </p:spTree>
    <p:extLst>
      <p:ext uri="{BB962C8B-B14F-4D97-AF65-F5344CB8AC3E}">
        <p14:creationId xmlns:p14="http://schemas.microsoft.com/office/powerpoint/2010/main" val="4229338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de-DE" dirty="0" smtClean="0"/>
              <a:t>What is sustainable land use and zoning?</a:t>
            </a:r>
            <a:endParaRPr lang="de-DE" dirty="0"/>
          </a:p>
        </p:txBody>
      </p:sp>
      <p:sp>
        <p:nvSpPr>
          <p:cNvPr id="3" name="Marcador de contenido 2"/>
          <p:cNvSpPr>
            <a:spLocks noGrp="1"/>
          </p:cNvSpPr>
          <p:nvPr>
            <p:ph idx="1"/>
          </p:nvPr>
        </p:nvSpPr>
        <p:spPr>
          <a:xfrm>
            <a:off x="2589212" y="1999488"/>
            <a:ext cx="8915400" cy="4376928"/>
          </a:xfrm>
        </p:spPr>
        <p:txBody>
          <a:bodyPr>
            <a:normAutofit/>
          </a:bodyPr>
          <a:lstStyle/>
          <a:p>
            <a:r>
              <a:rPr lang="en-US" sz="2000" dirty="0" smtClean="0"/>
              <a:t>Integration </a:t>
            </a:r>
            <a:r>
              <a:rPr lang="en-US" sz="2000" dirty="0"/>
              <a:t>of the informal city with the formal city by matching the level of services between rich and poor neighborhoods, which implies public or private investment in infrastructure, equipment and </a:t>
            </a:r>
            <a:r>
              <a:rPr lang="en-US" sz="2000" dirty="0" smtClean="0"/>
              <a:t>services</a:t>
            </a:r>
          </a:p>
          <a:p>
            <a:r>
              <a:rPr lang="en-US" sz="2000" dirty="0" smtClean="0"/>
              <a:t>Provision </a:t>
            </a:r>
            <a:r>
              <a:rPr lang="en-US" sz="2000" dirty="0"/>
              <a:t>of social services with a priority focus on vulnerable groups, adjusting to the realities and needs of the </a:t>
            </a:r>
            <a:r>
              <a:rPr lang="en-US" sz="2000" dirty="0" smtClean="0"/>
              <a:t>communities</a:t>
            </a:r>
          </a:p>
          <a:p>
            <a:r>
              <a:rPr lang="en-US" sz="2000" dirty="0" smtClean="0"/>
              <a:t>Integral </a:t>
            </a:r>
            <a:r>
              <a:rPr lang="en-US" sz="2000" dirty="0"/>
              <a:t>interventions, combining physical interventions with social and in some cases economic, and integrated and coordinated execution of the different </a:t>
            </a:r>
            <a:r>
              <a:rPr lang="en-US" sz="2000" dirty="0" smtClean="0"/>
              <a:t>components</a:t>
            </a:r>
          </a:p>
          <a:p>
            <a:r>
              <a:rPr lang="en-US" sz="2000" dirty="0" smtClean="0"/>
              <a:t>Participation </a:t>
            </a:r>
            <a:r>
              <a:rPr lang="en-US" sz="2000" dirty="0"/>
              <a:t>of the community in all stages of the intervention and maintenance.</a:t>
            </a:r>
            <a:endParaRPr lang="de-DE" sz="2000" dirty="0"/>
          </a:p>
        </p:txBody>
      </p:sp>
    </p:spTree>
    <p:extLst>
      <p:ext uri="{BB962C8B-B14F-4D97-AF65-F5344CB8AC3E}">
        <p14:creationId xmlns:p14="http://schemas.microsoft.com/office/powerpoint/2010/main" val="828380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45934" y="332562"/>
            <a:ext cx="8911687" cy="1280890"/>
          </a:xfrm>
        </p:spPr>
        <p:txBody>
          <a:bodyPr/>
          <a:lstStyle/>
          <a:p>
            <a:r>
              <a:rPr lang="de-DE" dirty="0" smtClean="0"/>
              <a:t>SUSTAINABLE LAND USE AND ZONING </a:t>
            </a:r>
            <a:endParaRPr lang="de-DE" dirty="0"/>
          </a:p>
        </p:txBody>
      </p:sp>
      <p:sp>
        <p:nvSpPr>
          <p:cNvPr id="3" name="Marcador de contenido 2"/>
          <p:cNvSpPr>
            <a:spLocks noGrp="1"/>
          </p:cNvSpPr>
          <p:nvPr>
            <p:ph idx="1"/>
          </p:nvPr>
        </p:nvSpPr>
        <p:spPr>
          <a:xfrm>
            <a:off x="1621803" y="1905000"/>
            <a:ext cx="8915400" cy="3777622"/>
          </a:xfrm>
        </p:spPr>
        <p:txBody>
          <a:bodyPr/>
          <a:lstStyle/>
          <a:p>
            <a:pPr marL="0" indent="0">
              <a:buNone/>
            </a:pPr>
            <a:endParaRPr lang="de-DE" dirty="0" smtClean="0"/>
          </a:p>
          <a:p>
            <a:endParaRPr lang="de-DE" dirty="0"/>
          </a:p>
        </p:txBody>
      </p:sp>
      <p:graphicFrame>
        <p:nvGraphicFramePr>
          <p:cNvPr id="4" name="Tabla 3"/>
          <p:cNvGraphicFramePr>
            <a:graphicFrameLocks noGrp="1"/>
          </p:cNvGraphicFramePr>
          <p:nvPr>
            <p:extLst>
              <p:ext uri="{D42A27DB-BD31-4B8C-83A1-F6EECF244321}">
                <p14:modId xmlns:p14="http://schemas.microsoft.com/office/powerpoint/2010/main" val="2723180959"/>
              </p:ext>
            </p:extLst>
          </p:nvPr>
        </p:nvGraphicFramePr>
        <p:xfrm>
          <a:off x="1621803" y="1006532"/>
          <a:ext cx="10241013" cy="5577840"/>
        </p:xfrm>
        <a:graphic>
          <a:graphicData uri="http://schemas.openxmlformats.org/drawingml/2006/table">
            <a:tbl>
              <a:tblPr firstRow="1" bandRow="1">
                <a:tableStyleId>{5C22544A-7EE6-4342-B048-85BDC9FD1C3A}</a:tableStyleId>
              </a:tblPr>
              <a:tblGrid>
                <a:gridCol w="4920841"/>
                <a:gridCol w="5320172"/>
              </a:tblGrid>
              <a:tr h="0">
                <a:tc>
                  <a:txBody>
                    <a:bodyPr/>
                    <a:lstStyle/>
                    <a:p>
                      <a:r>
                        <a:rPr lang="de-DE" dirty="0" smtClean="0"/>
                        <a:t>ISSUES</a:t>
                      </a:r>
                      <a:endParaRPr lang="de-DE" dirty="0"/>
                    </a:p>
                  </a:txBody>
                  <a:tcPr/>
                </a:tc>
                <a:tc>
                  <a:txBody>
                    <a:bodyPr/>
                    <a:lstStyle/>
                    <a:p>
                      <a:r>
                        <a:rPr lang="de-DE" dirty="0" smtClean="0"/>
                        <a:t>SOLUTIONS AND</a:t>
                      </a:r>
                      <a:r>
                        <a:rPr lang="de-DE" baseline="0" dirty="0" smtClean="0"/>
                        <a:t> RECOMMENDATIONS</a:t>
                      </a:r>
                      <a:endParaRPr lang="de-DE"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Residential zones </a:t>
                      </a:r>
                      <a:r>
                        <a:rPr lang="de-DE" dirty="0" smtClean="0"/>
                        <a:t>outside Basseterre don‘t </a:t>
                      </a:r>
                      <a:r>
                        <a:rPr lang="de-DE" dirty="0" smtClean="0"/>
                        <a:t>have any other services like food stores, leisure places, service centers</a:t>
                      </a:r>
                    </a:p>
                  </a:txBody>
                  <a:tcPr/>
                </a:tc>
                <a:tc>
                  <a:txBody>
                    <a:bodyPr/>
                    <a:lstStyle/>
                    <a:p>
                      <a:pPr marL="285750" indent="-285750">
                        <a:buFont typeface="Arial" panose="020B0604020202020204" pitchFamily="34" charset="0"/>
                        <a:buChar char="•"/>
                      </a:pPr>
                      <a:r>
                        <a:rPr lang="de-DE" dirty="0" smtClean="0"/>
                        <a:t>Reserve land space for green areas, wide pedestrians</a:t>
                      </a:r>
                      <a:r>
                        <a:rPr lang="de-DE" baseline="0" dirty="0" smtClean="0"/>
                        <a:t> zones, and plan urban centralities &gt; descentralization of services</a:t>
                      </a:r>
                      <a:endParaRPr lang="de-DE"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No </a:t>
                      </a:r>
                      <a:r>
                        <a:rPr lang="de-DE" dirty="0" smtClean="0"/>
                        <a:t>wide enough side-walks </a:t>
                      </a:r>
                      <a:r>
                        <a:rPr lang="de-DE" dirty="0" smtClean="0"/>
                        <a:t>in the streets, no inner parks, no green furniture in public spaces</a:t>
                      </a:r>
                    </a:p>
                  </a:txBody>
                  <a:tcPr/>
                </a:tc>
                <a:tc>
                  <a:txBody>
                    <a:bodyPr/>
                    <a:lstStyle/>
                    <a:p>
                      <a:pPr marL="285750" indent="-285750">
                        <a:buFont typeface="Arial" panose="020B0604020202020204" pitchFamily="34" charset="0"/>
                        <a:buChar char="•"/>
                      </a:pPr>
                      <a:r>
                        <a:rPr lang="de-DE" dirty="0" smtClean="0"/>
                        <a:t>Take out one lane</a:t>
                      </a:r>
                      <a:r>
                        <a:rPr lang="de-DE" baseline="0" dirty="0" smtClean="0"/>
                        <a:t> used for parking areas, and make wider pedestrians zones, with trees and urban furniture and pacified transit.</a:t>
                      </a:r>
                    </a:p>
                    <a:p>
                      <a:pPr marL="285750" indent="-285750">
                        <a:buFont typeface="Arial" panose="020B0604020202020204" pitchFamily="34" charset="0"/>
                        <a:buChar char="•"/>
                      </a:pPr>
                      <a:r>
                        <a:rPr lang="de-DE" baseline="0" dirty="0" smtClean="0"/>
                        <a:t>Public transport system for avoiding use of private car in city center</a:t>
                      </a:r>
                    </a:p>
                    <a:p>
                      <a:pPr marL="285750" indent="-285750">
                        <a:buFont typeface="Arial" panose="020B0604020202020204" pitchFamily="34" charset="0"/>
                        <a:buChar char="•"/>
                      </a:pPr>
                      <a:r>
                        <a:rPr lang="de-DE" baseline="0" dirty="0" smtClean="0"/>
                        <a:t>Rulement for public spaces</a:t>
                      </a:r>
                      <a:endParaRPr lang="de-DE"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Urban heat islands due to artificial barriers like high buildings in the shore.</a:t>
                      </a:r>
                    </a:p>
                  </a:txBody>
                  <a:tcPr/>
                </a:tc>
                <a:tc>
                  <a:txBody>
                    <a:bodyPr/>
                    <a:lstStyle/>
                    <a:p>
                      <a:pPr marL="285750" indent="-285750">
                        <a:buFont typeface="Arial" panose="020B0604020202020204" pitchFamily="34" charset="0"/>
                        <a:buChar char="•"/>
                      </a:pPr>
                      <a:r>
                        <a:rPr lang="de-DE" dirty="0" smtClean="0"/>
                        <a:t>To</a:t>
                      </a:r>
                      <a:r>
                        <a:rPr lang="de-DE" baseline="0" dirty="0" smtClean="0"/>
                        <a:t> create inner green areas, green roofs and other green surfaces in order to refresh the area</a:t>
                      </a:r>
                    </a:p>
                    <a:p>
                      <a:pPr marL="285750" indent="-285750">
                        <a:buFont typeface="Arial" panose="020B0604020202020204" pitchFamily="34" charset="0"/>
                        <a:buChar char="•"/>
                      </a:pPr>
                      <a:r>
                        <a:rPr lang="de-DE" baseline="0" dirty="0" smtClean="0"/>
                        <a:t>To plan a comprehensive building code that plans efficients heights for buildings taking into account the wind currents, sun movements, rain and humidity &gt; urban metabolism</a:t>
                      </a:r>
                      <a:endParaRPr lang="de-DE" dirty="0"/>
                    </a:p>
                  </a:txBody>
                  <a:tcPr/>
                </a:tc>
              </a:tr>
            </a:tbl>
          </a:graphicData>
        </a:graphic>
      </p:graphicFrame>
    </p:spTree>
    <p:extLst>
      <p:ext uri="{BB962C8B-B14F-4D97-AF65-F5344CB8AC3E}">
        <p14:creationId xmlns:p14="http://schemas.microsoft.com/office/powerpoint/2010/main" val="3287177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45934" y="332562"/>
            <a:ext cx="8911687" cy="1280890"/>
          </a:xfrm>
        </p:spPr>
        <p:txBody>
          <a:bodyPr/>
          <a:lstStyle/>
          <a:p>
            <a:r>
              <a:rPr lang="de-DE" dirty="0" smtClean="0"/>
              <a:t>SUSTAINABLE LAND USE AND ZONING </a:t>
            </a:r>
            <a:endParaRPr lang="de-DE" dirty="0"/>
          </a:p>
        </p:txBody>
      </p:sp>
      <p:sp>
        <p:nvSpPr>
          <p:cNvPr id="3" name="Marcador de contenido 2"/>
          <p:cNvSpPr>
            <a:spLocks noGrp="1"/>
          </p:cNvSpPr>
          <p:nvPr>
            <p:ph idx="1"/>
          </p:nvPr>
        </p:nvSpPr>
        <p:spPr>
          <a:xfrm>
            <a:off x="1621803" y="1905000"/>
            <a:ext cx="8915400" cy="3777622"/>
          </a:xfrm>
        </p:spPr>
        <p:txBody>
          <a:bodyPr/>
          <a:lstStyle/>
          <a:p>
            <a:pPr marL="0" indent="0">
              <a:buNone/>
            </a:pPr>
            <a:endParaRPr lang="de-DE" dirty="0" smtClean="0"/>
          </a:p>
          <a:p>
            <a:endParaRPr lang="de-DE" dirty="0"/>
          </a:p>
        </p:txBody>
      </p:sp>
      <p:graphicFrame>
        <p:nvGraphicFramePr>
          <p:cNvPr id="4" name="Tabla 3"/>
          <p:cNvGraphicFramePr>
            <a:graphicFrameLocks noGrp="1"/>
          </p:cNvGraphicFramePr>
          <p:nvPr>
            <p:extLst>
              <p:ext uri="{D42A27DB-BD31-4B8C-83A1-F6EECF244321}">
                <p14:modId xmlns:p14="http://schemas.microsoft.com/office/powerpoint/2010/main" val="2517078622"/>
              </p:ext>
            </p:extLst>
          </p:nvPr>
        </p:nvGraphicFramePr>
        <p:xfrm>
          <a:off x="1024128" y="1463040"/>
          <a:ext cx="10733731" cy="5067484"/>
        </p:xfrm>
        <a:graphic>
          <a:graphicData uri="http://schemas.openxmlformats.org/drawingml/2006/table">
            <a:tbl>
              <a:tblPr firstRow="1" bandRow="1">
                <a:tableStyleId>{5C22544A-7EE6-4342-B048-85BDC9FD1C3A}</a:tableStyleId>
              </a:tblPr>
              <a:tblGrid>
                <a:gridCol w="4464834"/>
                <a:gridCol w="6268897"/>
              </a:tblGrid>
              <a:tr h="586924">
                <a:tc>
                  <a:txBody>
                    <a:bodyPr/>
                    <a:lstStyle/>
                    <a:p>
                      <a:r>
                        <a:rPr lang="de-DE" dirty="0" smtClean="0"/>
                        <a:t>ISSUES</a:t>
                      </a:r>
                      <a:endParaRPr lang="de-DE" dirty="0"/>
                    </a:p>
                  </a:txBody>
                  <a:tcPr/>
                </a:tc>
                <a:tc>
                  <a:txBody>
                    <a:bodyPr/>
                    <a:lstStyle/>
                    <a:p>
                      <a:r>
                        <a:rPr lang="de-DE" dirty="0" smtClean="0"/>
                        <a:t>SOLUTIONS AND RECOMMENDATIONS</a:t>
                      </a:r>
                      <a:endParaRPr lang="de-DE"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Big areas of land and with</a:t>
                      </a:r>
                      <a:r>
                        <a:rPr lang="de-DE" baseline="0" dirty="0" smtClean="0"/>
                        <a:t> the best location and view are bought by rich foreigners </a:t>
                      </a:r>
                      <a:r>
                        <a:rPr lang="de-DE" baseline="0" dirty="0" smtClean="0"/>
                        <a:t>causing higher </a:t>
                      </a:r>
                      <a:r>
                        <a:rPr lang="de-DE" baseline="0" dirty="0" smtClean="0"/>
                        <a:t>land prices (land speculation) &gt; expulsion of local inhabitants</a:t>
                      </a:r>
                      <a:endParaRPr lang="de-DE" dirty="0" smtClean="0"/>
                    </a:p>
                  </a:txBody>
                  <a:tcPr/>
                </a:tc>
                <a:tc>
                  <a:txBody>
                    <a:bodyPr/>
                    <a:lstStyle/>
                    <a:p>
                      <a:pPr marL="285750" indent="-285750" algn="just">
                        <a:buFont typeface="Arial" panose="020B0604020202020204" pitchFamily="34" charset="0"/>
                        <a:buChar char="•"/>
                      </a:pPr>
                      <a:r>
                        <a:rPr lang="de-DE" dirty="0" smtClean="0"/>
                        <a:t>Comprehensive</a:t>
                      </a:r>
                      <a:r>
                        <a:rPr lang="de-DE" baseline="0" dirty="0" smtClean="0"/>
                        <a:t> land use plan that taxes more foreigner investors and compensates local people for their land</a:t>
                      </a:r>
                      <a:endParaRPr lang="de-DE"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No land</a:t>
                      </a:r>
                      <a:r>
                        <a:rPr lang="de-DE" baseline="0" dirty="0" smtClean="0"/>
                        <a:t> reserve for stopping urban sprawl or land prize speculation</a:t>
                      </a:r>
                      <a:endParaRPr lang="de-DE" dirty="0" smtClean="0"/>
                    </a:p>
                  </a:txBody>
                  <a:tcPr/>
                </a:tc>
                <a:tc>
                  <a:txBody>
                    <a:bodyPr/>
                    <a:lstStyle/>
                    <a:p>
                      <a:pPr marL="285750" indent="-285750">
                        <a:buFont typeface="Arial" panose="020B0604020202020204" pitchFamily="34" charset="0"/>
                        <a:buChar char="•"/>
                      </a:pPr>
                      <a:r>
                        <a:rPr lang="de-DE" dirty="0" smtClean="0"/>
                        <a:t>Government has to have land control</a:t>
                      </a:r>
                      <a:r>
                        <a:rPr lang="de-DE" baseline="0" dirty="0" smtClean="0"/>
                        <a:t> through a land reserve in the surroundings of Basseterre in order to avoid urban sprawl</a:t>
                      </a:r>
                      <a:endParaRPr lang="de-DE"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Products that can be produced </a:t>
                      </a:r>
                      <a:r>
                        <a:rPr lang="de-DE" dirty="0" smtClean="0"/>
                        <a:t>in</a:t>
                      </a:r>
                      <a:r>
                        <a:rPr lang="de-DE" baseline="0" dirty="0" smtClean="0"/>
                        <a:t> Basseterre</a:t>
                      </a:r>
                      <a:r>
                        <a:rPr lang="de-DE" dirty="0" smtClean="0"/>
                        <a:t>, </a:t>
                      </a:r>
                      <a:r>
                        <a:rPr lang="de-DE" dirty="0" smtClean="0"/>
                        <a:t>are imported from other distant countries, like milk, meat, poultry, some fruits and manufactured food.</a:t>
                      </a:r>
                    </a:p>
                  </a:txBody>
                  <a:tcPr/>
                </a:tc>
                <a:tc>
                  <a:txBody>
                    <a:bodyPr/>
                    <a:lstStyle/>
                    <a:p>
                      <a:pPr marL="285750" indent="-285750">
                        <a:buFont typeface="Arial" panose="020B0604020202020204" pitchFamily="34" charset="0"/>
                        <a:buChar char="•"/>
                      </a:pPr>
                      <a:r>
                        <a:rPr lang="de-DE" dirty="0" smtClean="0"/>
                        <a:t>Government have to designate</a:t>
                      </a:r>
                      <a:r>
                        <a:rPr lang="de-DE" baseline="0" dirty="0" smtClean="0"/>
                        <a:t> land for food production either in the outskirts of Basseterre or inside as urban agriculture program</a:t>
                      </a:r>
                      <a:endParaRPr lang="de-DE"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Vendors</a:t>
                      </a:r>
                      <a:r>
                        <a:rPr lang="de-DE" baseline="0" dirty="0" smtClean="0"/>
                        <a:t> on the side walks occupy space for pedestrians</a:t>
                      </a:r>
                      <a:endParaRPr lang="de-DE" dirty="0" smtClean="0"/>
                    </a:p>
                  </a:txBody>
                  <a:tcPr/>
                </a:tc>
                <a:tc>
                  <a:txBody>
                    <a:bodyPr/>
                    <a:lstStyle/>
                    <a:p>
                      <a:pPr marL="285750" indent="-285750">
                        <a:buFont typeface="Arial" panose="020B0604020202020204" pitchFamily="34" charset="0"/>
                        <a:buChar char="•"/>
                      </a:pPr>
                      <a:r>
                        <a:rPr lang="de-DE" dirty="0" smtClean="0"/>
                        <a:t>Rules</a:t>
                      </a:r>
                      <a:r>
                        <a:rPr lang="de-DE" baseline="0" dirty="0" smtClean="0"/>
                        <a:t> for vendors and relocalitzation in appropiate sites</a:t>
                      </a:r>
                      <a:endParaRPr lang="de-DE" dirty="0"/>
                    </a:p>
                  </a:txBody>
                  <a:tcPr/>
                </a:tc>
              </a:tr>
            </a:tbl>
          </a:graphicData>
        </a:graphic>
      </p:graphicFrame>
    </p:spTree>
    <p:extLst>
      <p:ext uri="{BB962C8B-B14F-4D97-AF65-F5344CB8AC3E}">
        <p14:creationId xmlns:p14="http://schemas.microsoft.com/office/powerpoint/2010/main" val="4219518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de-DE" dirty="0" smtClean="0"/>
              <a:t>What is sustainable transport and mobility?</a:t>
            </a:r>
            <a:endParaRPr lang="de-DE" dirty="0"/>
          </a:p>
        </p:txBody>
      </p:sp>
      <p:sp>
        <p:nvSpPr>
          <p:cNvPr id="3" name="Marcador de contenido 2"/>
          <p:cNvSpPr>
            <a:spLocks noGrp="1"/>
          </p:cNvSpPr>
          <p:nvPr>
            <p:ph idx="1"/>
          </p:nvPr>
        </p:nvSpPr>
        <p:spPr>
          <a:xfrm>
            <a:off x="2589212" y="2133600"/>
            <a:ext cx="8915400" cy="4389120"/>
          </a:xfrm>
        </p:spPr>
        <p:txBody>
          <a:bodyPr>
            <a:normAutofit/>
          </a:bodyPr>
          <a:lstStyle/>
          <a:p>
            <a:r>
              <a:rPr lang="en-US" dirty="0"/>
              <a:t>The term transportation refers to all movements in a transport network, while mobility describes the possibility and ability of an individual to move</a:t>
            </a:r>
            <a:r>
              <a:rPr lang="en-US" dirty="0" smtClean="0"/>
              <a:t>.</a:t>
            </a:r>
          </a:p>
          <a:p>
            <a:pPr algn="just"/>
            <a:r>
              <a:rPr lang="en-US" dirty="0"/>
              <a:t>Therefore, mobility is the possibility of an individual to participate in activities that require travel. Each citizen should have the option to be part of social, economic, cultural and political activities, therefore, the main criterion of quality of mobility is not the distance covered, but the number of activities that an individual performs</a:t>
            </a:r>
            <a:r>
              <a:rPr lang="en-US" dirty="0" smtClean="0"/>
              <a:t>.</a:t>
            </a:r>
          </a:p>
          <a:p>
            <a:pPr algn="just"/>
            <a:r>
              <a:rPr lang="en-US" dirty="0"/>
              <a:t>Sustainable mobility refers to the possibility for an individual to carry out his activities without compromising the availability of natural and energy resources for present and future generations and where, on the whole, individual actions are aimed at improving the quality of the environment, </a:t>
            </a:r>
            <a:r>
              <a:rPr lang="en-US" dirty="0" smtClean="0"/>
              <a:t>maintaining </a:t>
            </a:r>
            <a:r>
              <a:rPr lang="en-US" dirty="0"/>
              <a:t>a balance between economic, social and environmental </a:t>
            </a:r>
            <a:r>
              <a:rPr lang="en-US" dirty="0" smtClean="0"/>
              <a:t>protection.</a:t>
            </a:r>
            <a:endParaRPr lang="de-DE" dirty="0"/>
          </a:p>
        </p:txBody>
      </p:sp>
    </p:spTree>
    <p:extLst>
      <p:ext uri="{BB962C8B-B14F-4D97-AF65-F5344CB8AC3E}">
        <p14:creationId xmlns:p14="http://schemas.microsoft.com/office/powerpoint/2010/main" val="2258689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49213" y="416846"/>
            <a:ext cx="8911687" cy="1280890"/>
          </a:xfrm>
        </p:spPr>
        <p:txBody>
          <a:bodyPr/>
          <a:lstStyle/>
          <a:p>
            <a:r>
              <a:rPr lang="de-DE" dirty="0" smtClean="0"/>
              <a:t>SUSTAINABLE TRANSPORT AND MOBILITY</a:t>
            </a:r>
            <a:endParaRPr lang="de-DE"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448671402"/>
              </p:ext>
            </p:extLst>
          </p:nvPr>
        </p:nvGraphicFramePr>
        <p:xfrm>
          <a:off x="1455356" y="1341120"/>
          <a:ext cx="10049256" cy="4389120"/>
        </p:xfrm>
        <a:graphic>
          <a:graphicData uri="http://schemas.openxmlformats.org/drawingml/2006/table">
            <a:tbl>
              <a:tblPr firstRow="1" bandRow="1">
                <a:tableStyleId>{5C22544A-7EE6-4342-B048-85BDC9FD1C3A}</a:tableStyleId>
              </a:tblPr>
              <a:tblGrid>
                <a:gridCol w="5024628"/>
                <a:gridCol w="5024628"/>
              </a:tblGrid>
              <a:tr h="0">
                <a:tc>
                  <a:txBody>
                    <a:bodyPr/>
                    <a:lstStyle/>
                    <a:p>
                      <a:r>
                        <a:rPr lang="de-DE" dirty="0" smtClean="0"/>
                        <a:t>ISSUES</a:t>
                      </a:r>
                      <a:endParaRPr lang="de-DE" dirty="0"/>
                    </a:p>
                  </a:txBody>
                  <a:tcPr/>
                </a:tc>
                <a:tc>
                  <a:txBody>
                    <a:bodyPr/>
                    <a:lstStyle/>
                    <a:p>
                      <a:r>
                        <a:rPr lang="de-DE" dirty="0" smtClean="0"/>
                        <a:t>SOLUTIONS AND RECOMMENDATIONS</a:t>
                      </a:r>
                      <a:endParaRPr lang="de-DE" dirty="0"/>
                    </a:p>
                  </a:txBody>
                  <a:tcPr/>
                </a:tc>
              </a:tr>
              <a:tr h="370840">
                <a:tc>
                  <a:txBody>
                    <a:bodyPr/>
                    <a:lstStyle/>
                    <a:p>
                      <a:r>
                        <a:rPr lang="de-DE" dirty="0" smtClean="0"/>
                        <a:t>Too</a:t>
                      </a:r>
                      <a:r>
                        <a:rPr lang="de-DE" baseline="0" dirty="0" smtClean="0"/>
                        <a:t> many cars inside the city center causing traffic, unsafety and big areas used for parking</a:t>
                      </a:r>
                      <a:endParaRPr lang="de-DE" dirty="0"/>
                    </a:p>
                  </a:txBody>
                  <a:tcPr/>
                </a:tc>
                <a:tc>
                  <a:txBody>
                    <a:bodyPr/>
                    <a:lstStyle/>
                    <a:p>
                      <a:pPr marL="285750" indent="-285750">
                        <a:buFont typeface="Arial" panose="020B0604020202020204" pitchFamily="34" charset="0"/>
                        <a:buChar char="•"/>
                      </a:pPr>
                      <a:r>
                        <a:rPr lang="de-DE" dirty="0" smtClean="0"/>
                        <a:t>Accesible and connective</a:t>
                      </a:r>
                      <a:r>
                        <a:rPr lang="de-DE" baseline="0" dirty="0" smtClean="0"/>
                        <a:t> p</a:t>
                      </a:r>
                      <a:r>
                        <a:rPr lang="de-DE" dirty="0" smtClean="0"/>
                        <a:t>ublic transport system </a:t>
                      </a:r>
                    </a:p>
                    <a:p>
                      <a:pPr marL="285750" indent="-285750">
                        <a:buFont typeface="Arial" panose="020B0604020202020204" pitchFamily="34" charset="0"/>
                        <a:buChar char="•"/>
                      </a:pPr>
                      <a:r>
                        <a:rPr lang="de-DE" dirty="0" smtClean="0"/>
                        <a:t>Parking in the border</a:t>
                      </a:r>
                      <a:r>
                        <a:rPr lang="de-DE" baseline="0" dirty="0" smtClean="0"/>
                        <a:t>s outside the city </a:t>
                      </a:r>
                    </a:p>
                    <a:p>
                      <a:pPr marL="285750" indent="-285750">
                        <a:buFont typeface="Arial" panose="020B0604020202020204" pitchFamily="34" charset="0"/>
                        <a:buChar char="•"/>
                      </a:pPr>
                      <a:r>
                        <a:rPr lang="de-DE" baseline="0" dirty="0" smtClean="0"/>
                        <a:t>Intermodality</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t>Pedestrianized zones </a:t>
                      </a:r>
                      <a:r>
                        <a:rPr lang="de-DE" baseline="0" dirty="0" smtClean="0"/>
                        <a:t>inside the city center </a:t>
                      </a:r>
                      <a:r>
                        <a:rPr lang="de-DE" baseline="0" dirty="0" smtClean="0"/>
                        <a:t>like the clock area </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t>Taxes for parking in public areas</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t>City center urban Tolls</a:t>
                      </a:r>
                      <a:endParaRPr lang="de-DE" dirty="0"/>
                    </a:p>
                  </a:txBody>
                  <a:tcPr/>
                </a:tc>
              </a:tr>
              <a:tr h="370840">
                <a:tc>
                  <a:txBody>
                    <a:bodyPr/>
                    <a:lstStyle/>
                    <a:p>
                      <a:r>
                        <a:rPr lang="de-DE" dirty="0" smtClean="0"/>
                        <a:t>Few</a:t>
                      </a:r>
                      <a:r>
                        <a:rPr lang="de-DE" baseline="0" dirty="0" smtClean="0"/>
                        <a:t> pedestrians and cyclists in the streets</a:t>
                      </a:r>
                      <a:endParaRPr lang="de-DE" dirty="0"/>
                    </a:p>
                  </a:txBody>
                  <a:tcPr/>
                </a:tc>
                <a:tc>
                  <a:txBody>
                    <a:bodyPr/>
                    <a:lstStyle/>
                    <a:p>
                      <a:pPr marL="285750" indent="-285750">
                        <a:buFont typeface="Arial" panose="020B0604020202020204" pitchFamily="34" charset="0"/>
                        <a:buChar char="•"/>
                      </a:pPr>
                      <a:r>
                        <a:rPr lang="de-DE" dirty="0" smtClean="0"/>
                        <a:t>Safe</a:t>
                      </a:r>
                      <a:r>
                        <a:rPr lang="de-DE" baseline="0" dirty="0" smtClean="0"/>
                        <a:t> intersections for pedestrians with zebra zones and traffic lights for them</a:t>
                      </a:r>
                      <a:endParaRPr lang="de-DE" dirty="0" smtClean="0"/>
                    </a:p>
                    <a:p>
                      <a:pPr marL="285750" indent="-285750">
                        <a:buFont typeface="Arial" panose="020B0604020202020204" pitchFamily="34" charset="0"/>
                        <a:buChar char="•"/>
                      </a:pPr>
                      <a:r>
                        <a:rPr lang="de-DE" dirty="0" smtClean="0"/>
                        <a:t>Wider sidewalks with</a:t>
                      </a:r>
                      <a:r>
                        <a:rPr lang="de-DE" baseline="0" dirty="0" smtClean="0"/>
                        <a:t> trees and benches, bike lanes connecting origins and destinations</a:t>
                      </a:r>
                    </a:p>
                    <a:p>
                      <a:pPr marL="285750" indent="-285750">
                        <a:buFont typeface="Arial" panose="020B0604020202020204" pitchFamily="34" charset="0"/>
                        <a:buChar char="•"/>
                      </a:pPr>
                      <a:r>
                        <a:rPr lang="de-DE" baseline="0" dirty="0" smtClean="0"/>
                        <a:t>Bikesharing system</a:t>
                      </a:r>
                      <a:endParaRPr lang="de-DE" dirty="0"/>
                    </a:p>
                  </a:txBody>
                  <a:tcPr/>
                </a:tc>
              </a:tr>
            </a:tbl>
          </a:graphicData>
        </a:graphic>
      </p:graphicFrame>
    </p:spTree>
    <p:extLst>
      <p:ext uri="{BB962C8B-B14F-4D97-AF65-F5344CB8AC3E}">
        <p14:creationId xmlns:p14="http://schemas.microsoft.com/office/powerpoint/2010/main" val="3259366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0</TotalTime>
  <Words>898</Words>
  <Application>Microsoft Office PowerPoint</Application>
  <PresentationFormat>Panorámica</PresentationFormat>
  <Paragraphs>66</Paragraphs>
  <Slides>10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Century Gothic</vt:lpstr>
      <vt:lpstr>Wingdings 3</vt:lpstr>
      <vt:lpstr>Espiral</vt:lpstr>
      <vt:lpstr>MODULE 3: SUSTAINABLE LAND USE; ZONING; TRANSPORT AND MOBILITY</vt:lpstr>
      <vt:lpstr>General facts</vt:lpstr>
      <vt:lpstr>Basseterre, Saint Kitts and Nevis</vt:lpstr>
      <vt:lpstr>What is sustainable land use and zoning?</vt:lpstr>
      <vt:lpstr>What is sustainable land use and zoning?</vt:lpstr>
      <vt:lpstr>SUSTAINABLE LAND USE AND ZONING </vt:lpstr>
      <vt:lpstr>SUSTAINABLE LAND USE AND ZONING </vt:lpstr>
      <vt:lpstr>What is sustainable transport and mobility?</vt:lpstr>
      <vt:lpstr>SUSTAINABLE TRANSPORT AND MOBILITY</vt:lpstr>
      <vt:lpstr>Sustainable Transport and Mobility -Issues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LAND USE; ZONING; TRANSPORT AND MOBILITY</dc:title>
  <dc:creator>AV</dc:creator>
  <cp:lastModifiedBy>AV</cp:lastModifiedBy>
  <cp:revision>17</cp:revision>
  <dcterms:created xsi:type="dcterms:W3CDTF">2017-06-01T18:28:03Z</dcterms:created>
  <dcterms:modified xsi:type="dcterms:W3CDTF">2017-06-03T15:08:57Z</dcterms:modified>
</cp:coreProperties>
</file>